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512" r:id="rId2"/>
    <p:sldId id="1438" r:id="rId3"/>
    <p:sldId id="1439" r:id="rId4"/>
    <p:sldId id="1440" r:id="rId5"/>
    <p:sldId id="1427" r:id="rId6"/>
  </p:sldIdLst>
  <p:sldSz cx="9145588" cy="51435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orient="horz" pos="1212" userDrawn="1">
          <p15:clr>
            <a:srgbClr val="A4A3A4"/>
          </p15:clr>
        </p15:guide>
        <p15:guide id="5" orient="horz" pos="1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мельчук Андрей Владимирович" initials="ОАВ" lastIdx="2" clrIdx="0">
    <p:extLst>
      <p:ext uri="{19B8F6BF-5375-455C-9EA6-DF929625EA0E}">
        <p15:presenceInfo xmlns:p15="http://schemas.microsoft.com/office/powerpoint/2012/main" userId="S-1-5-21-1432387175-2357580876-3285663458-1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7E"/>
    <a:srgbClr val="583B79"/>
    <a:srgbClr val="3A9666"/>
    <a:srgbClr val="38AFB0"/>
    <a:srgbClr val="3A6298"/>
    <a:srgbClr val="F2DCDB"/>
    <a:srgbClr val="4493A9"/>
    <a:srgbClr val="4AA0D2"/>
    <a:srgbClr val="B2C6D1"/>
    <a:srgbClr val="5D8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664"/>
  </p:normalViewPr>
  <p:slideViewPr>
    <p:cSldViewPr snapToGrid="0">
      <p:cViewPr varScale="1">
        <p:scale>
          <a:sx n="149" d="100"/>
          <a:sy n="149" d="100"/>
        </p:scale>
        <p:origin x="888" y="114"/>
      </p:cViewPr>
      <p:guideLst>
        <p:guide orient="horz" pos="282"/>
        <p:guide pos="340"/>
        <p:guide pos="5511"/>
        <p:guide orient="horz" pos="1212"/>
        <p:guide orient="horz" pos="1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1163" cy="497126"/>
          </a:xfrm>
          <a:prstGeom prst="rect">
            <a:avLst/>
          </a:prstGeom>
        </p:spPr>
        <p:txBody>
          <a:bodyPr vert="horz" lIns="92008" tIns="46004" rIns="92008" bIns="4600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9" y="2"/>
            <a:ext cx="2951163" cy="497126"/>
          </a:xfrm>
          <a:prstGeom prst="rect">
            <a:avLst/>
          </a:prstGeom>
        </p:spPr>
        <p:txBody>
          <a:bodyPr vert="horz" lIns="92008" tIns="46004" rIns="92008" bIns="46004" rtlCol="0"/>
          <a:lstStyle>
            <a:lvl1pPr algn="r">
              <a:defRPr sz="1200"/>
            </a:lvl1pPr>
          </a:lstStyle>
          <a:p>
            <a:fld id="{15F4B554-676E-426A-986F-5B9477A90ECB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35750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8" tIns="46004" rIns="92008" bIns="460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2696"/>
            <a:ext cx="5448300" cy="4474131"/>
          </a:xfrm>
          <a:prstGeom prst="rect">
            <a:avLst/>
          </a:prstGeom>
        </p:spPr>
        <p:txBody>
          <a:bodyPr vert="horz" lIns="92008" tIns="46004" rIns="92008" bIns="4600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51163" cy="497126"/>
          </a:xfrm>
          <a:prstGeom prst="rect">
            <a:avLst/>
          </a:prstGeom>
        </p:spPr>
        <p:txBody>
          <a:bodyPr vert="horz" lIns="92008" tIns="46004" rIns="92008" bIns="4600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9" y="9443664"/>
            <a:ext cx="2951163" cy="497126"/>
          </a:xfrm>
          <a:prstGeom prst="rect">
            <a:avLst/>
          </a:prstGeom>
        </p:spPr>
        <p:txBody>
          <a:bodyPr vert="horz" lIns="92008" tIns="46004" rIns="92008" bIns="46004" rtlCol="0" anchor="b"/>
          <a:lstStyle>
            <a:lvl1pPr algn="r">
              <a:defRPr sz="1200"/>
            </a:lvl1pPr>
          </a:lstStyle>
          <a:p>
            <a:fld id="{79B8E98E-D166-4EC7-8BEF-CBE202C4E7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7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Изм</a:t>
            </a:r>
            <a:r>
              <a:rPr lang="en-US" dirty="0">
                <a:solidFill>
                  <a:srgbClr val="FF0000"/>
                </a:solidFill>
              </a:rPr>
              <a:t> 6 </a:t>
            </a:r>
            <a:r>
              <a:rPr lang="ru-RU" dirty="0">
                <a:solidFill>
                  <a:srgbClr val="FF0000"/>
                </a:solidFill>
              </a:rPr>
              <a:t>дек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5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Изм</a:t>
            </a:r>
            <a:r>
              <a:rPr lang="en-US" dirty="0">
                <a:solidFill>
                  <a:srgbClr val="FF0000"/>
                </a:solidFill>
              </a:rPr>
              <a:t> 6 </a:t>
            </a:r>
            <a:r>
              <a:rPr lang="ru-RU" dirty="0">
                <a:solidFill>
                  <a:srgbClr val="FF0000"/>
                </a:solidFill>
              </a:rPr>
              <a:t>дек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0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Изм</a:t>
            </a:r>
            <a:r>
              <a:rPr lang="en-US" dirty="0">
                <a:solidFill>
                  <a:srgbClr val="FF0000"/>
                </a:solidFill>
              </a:rPr>
              <a:t> 6 </a:t>
            </a:r>
            <a:r>
              <a:rPr lang="ru-RU" dirty="0">
                <a:solidFill>
                  <a:srgbClr val="FF0000"/>
                </a:solidFill>
              </a:rPr>
              <a:t>дек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1597821"/>
            <a:ext cx="777375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2914650"/>
            <a:ext cx="640191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B786-2F2C-440F-872A-6448FC886C7E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2C8-1561-40FF-95E8-E4EBA686CB68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1" y="171450"/>
            <a:ext cx="2057757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171450"/>
            <a:ext cx="6020845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9CE0-D89E-447D-94E3-0212182E704D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197D-779A-45F1-98AB-620A5E385D12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3305177"/>
            <a:ext cx="777375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180035"/>
            <a:ext cx="777375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6ADE-4888-4A20-8DC8-911227D104B1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80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007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25BE-E487-40A4-9901-E4FFD1380B42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151335"/>
            <a:ext cx="404089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1631156"/>
            <a:ext cx="404089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151335"/>
            <a:ext cx="404247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1631156"/>
            <a:ext cx="404247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C71-8043-4FEC-AEED-7E243DAE717C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3CA6-E2C0-42FF-9743-6152C2E66E1B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E186-597F-498F-9486-CA9EBB35B62F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2" y="204788"/>
            <a:ext cx="30088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04789"/>
            <a:ext cx="51126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2" y="1076327"/>
            <a:ext cx="30088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D313-9906-49C2-82AB-64D6E1043DE2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3600450"/>
            <a:ext cx="548735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459581"/>
            <a:ext cx="5487353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4025504"/>
            <a:ext cx="5487353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1C18-E4E3-4D4A-B15D-3680221F5743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200150"/>
            <a:ext cx="823102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F03F-1AFF-49B0-AC55-1B5BB91CB43C}" type="datetime1">
              <a:rPr lang="ru-RU" smtClean="0"/>
              <a:t>08.04.2020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4767264"/>
            <a:ext cx="2896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1F9C-A588-42D0-82A8-7F1571284E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1050" y="1261625"/>
            <a:ext cx="6625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mtClean="0">
                <a:latin typeface="Corbel" panose="020B0503020204020204" pitchFamily="34" charset="0"/>
              </a:rPr>
              <a:t>ПРОГРАММЫ СОДЕЙСТВИЯ</a:t>
            </a:r>
            <a:br>
              <a:rPr lang="ru-RU" sz="3200" b="1" smtClean="0">
                <a:latin typeface="Corbel" panose="020B0503020204020204" pitchFamily="34" charset="0"/>
              </a:rPr>
            </a:br>
            <a:r>
              <a:rPr lang="ru-RU" sz="3200" b="1" smtClean="0">
                <a:latin typeface="Corbel" panose="020B0503020204020204" pitchFamily="34" charset="0"/>
              </a:rPr>
              <a:t>ЗАНЯТОСТИ СТУДЕНТОВ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6" descr="Emblem of the Ministry of science and higher education of the Russian Federation (25.02.2009 - present).png">
            <a:extLst>
              <a:ext uri="{FF2B5EF4-FFF2-40B4-BE49-F238E27FC236}">
                <a16:creationId xmlns:a16="http://schemas.microsoft.com/office/drawing/2014/main" xmlns="" id="{6CC42E6E-D619-4289-A6DC-2D328CC4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32" y="442156"/>
            <a:ext cx="695894" cy="7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1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D9DF3B-279D-4A14-B0CC-5A6B1189B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3" t="23710" r="9912" b="25428"/>
          <a:stretch/>
        </p:blipFill>
        <p:spPr>
          <a:xfrm flipH="1">
            <a:off x="5323436" y="681432"/>
            <a:ext cx="4680000" cy="4320000"/>
          </a:xfrm>
          <a:prstGeom prst="rect">
            <a:avLst/>
          </a:prstGeom>
        </p:spPr>
      </p:pic>
      <p:pic>
        <p:nvPicPr>
          <p:cNvPr id="26" name="Рисунок 25" descr="полосатый гол 2 сл.png">
            <a:extLst>
              <a:ext uri="{FF2B5EF4-FFF2-40B4-BE49-F238E27FC236}">
                <a16:creationId xmlns:a16="http://schemas.microsoft.com/office/drawing/2014/main" xmlns="" id="{60C3D816-1B15-4FF1-B907-508A224611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034" y="917514"/>
            <a:ext cx="7404930" cy="434835"/>
          </a:xfrm>
          <a:prstGeom prst="roundRect">
            <a:avLst>
              <a:gd name="adj" fmla="val 23034"/>
            </a:avLst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7136" y="17584"/>
            <a:ext cx="7747948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42A7E"/>
                </a:solidFill>
              </a:rPr>
              <a:t>ФИНАНСИРОВАНИЕ НА ОСНОВАНИИ ПРОГРАММЫ СОДЕЙСТВИЯ ЗАНЯТОСТИ СТУДЕНТОВ В</a:t>
            </a:r>
            <a:r>
              <a:rPr lang="ru-RU" sz="1800" dirty="0">
                <a:solidFill>
                  <a:srgbClr val="042A7E"/>
                </a:solidFill>
              </a:rPr>
              <a:t> </a:t>
            </a:r>
            <a:r>
              <a:rPr lang="ru-RU" sz="1800" b="1" dirty="0">
                <a:solidFill>
                  <a:srgbClr val="042A7E"/>
                </a:solidFill>
              </a:rPr>
              <a:t>РЕГИОНЕ</a:t>
            </a:r>
            <a:r>
              <a:rPr lang="ru-RU" sz="1800" dirty="0">
                <a:solidFill>
                  <a:srgbClr val="042A7E"/>
                </a:solidFill>
              </a:rPr>
              <a:t> </a:t>
            </a:r>
            <a:endParaRPr lang="ru-RU" sz="1800" b="1" dirty="0">
              <a:solidFill>
                <a:srgbClr val="042A7E"/>
              </a:solidFill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полосатый гол 2 сл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0156" y="-900789"/>
            <a:ext cx="3444760" cy="513928"/>
          </a:xfrm>
          <a:prstGeom prst="rect">
            <a:avLst/>
          </a:prstGeom>
        </p:spPr>
      </p:pic>
      <p:pic>
        <p:nvPicPr>
          <p:cNvPr id="41" name="Picture 6" descr="Emblem of the Ministry of science and higher education of the Russian Federation (25.02.2009 - present).png">
            <a:extLst>
              <a:ext uri="{FF2B5EF4-FFF2-40B4-BE49-F238E27FC236}">
                <a16:creationId xmlns:a16="http://schemas.microsoft.com/office/drawing/2014/main" xmlns="" id="{6CC42E6E-D619-4289-A6DC-2D328CC4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99" y="93813"/>
            <a:ext cx="501598" cy="5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59" descr="гало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87" y="1648192"/>
            <a:ext cx="401154" cy="399426"/>
          </a:xfrm>
          <a:prstGeom prst="rect">
            <a:avLst/>
          </a:prstGeom>
        </p:spPr>
      </p:pic>
      <p:pic>
        <p:nvPicPr>
          <p:cNvPr id="61" name="Рисунок 60" descr="гало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87" y="2311958"/>
            <a:ext cx="401154" cy="399426"/>
          </a:xfrm>
          <a:prstGeom prst="rect">
            <a:avLst/>
          </a:prstGeom>
        </p:spPr>
      </p:pic>
      <p:pic>
        <p:nvPicPr>
          <p:cNvPr id="62" name="Рисунок 61" descr="гало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87" y="3480915"/>
            <a:ext cx="401154" cy="3994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B737F44-9920-4FBD-9551-E34D4D6545A3}"/>
              </a:ext>
            </a:extLst>
          </p:cNvPr>
          <p:cNvSpPr/>
          <p:nvPr/>
        </p:nvSpPr>
        <p:spPr>
          <a:xfrm>
            <a:off x="1247770" y="1614567"/>
            <a:ext cx="6321430" cy="2178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</a:t>
            </a: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отдельными группами населения в условиях противодействия распространению </a:t>
            </a:r>
            <a:r>
              <a:rPr lang="ru-RU" sz="1200" dirty="0" err="1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коронавирусной</a:t>
            </a: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инфекции (социальное </a:t>
            </a:r>
            <a:r>
              <a:rPr lang="ru-RU" sz="1200" dirty="0" err="1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психологическая поддержка, работа с социально незащищенными группами населения и др.);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</a:t>
            </a: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грамотности населения, в том числе по использованию цифровых технологий дистанционного обучения (включая работу с учителями школ, родителями и учениками);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образовательных программ для населения (курсы</a:t>
            </a:r>
            <a:r>
              <a:rPr lang="en-US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иностранного языка, подготовка по предметам, иные образовательные направления);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направления занятости.</a:t>
            </a:r>
            <a:endParaRPr lang="ru-RU" sz="1200" dirty="0">
              <a:solidFill>
                <a:schemeClr val="tx2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F6E398-3C4C-456C-8C51-6BB6A0316C5F}"/>
              </a:ext>
            </a:extLst>
          </p:cNvPr>
          <p:cNvSpPr/>
          <p:nvPr/>
        </p:nvSpPr>
        <p:spPr>
          <a:xfrm>
            <a:off x="689256" y="971302"/>
            <a:ext cx="724370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ЗАНЯТОСТЬ СТУДЕНТОВ В ИНТЕРЕСАХ СОЦИАЛЬНОГО РАЗВИТИЯ СУБЪЕКТА РФ: </a:t>
            </a:r>
          </a:p>
        </p:txBody>
      </p:sp>
      <p:pic>
        <p:nvPicPr>
          <p:cNvPr id="25" name="Рисунок 24" descr="галочка.png">
            <a:extLst>
              <a:ext uri="{FF2B5EF4-FFF2-40B4-BE49-F238E27FC236}">
                <a16:creationId xmlns:a16="http://schemas.microsoft.com/office/drawing/2014/main" xmlns="" id="{3A4BEF0F-4FD8-4A4D-90B2-C20C09DB6D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87" y="2997819"/>
            <a:ext cx="401154" cy="399426"/>
          </a:xfrm>
          <a:prstGeom prst="rect">
            <a:avLst/>
          </a:prstGeom>
        </p:spPr>
      </p:pic>
      <p:pic>
        <p:nvPicPr>
          <p:cNvPr id="16" name="Рисунок 15" descr="полосатый гол 2 сл.png">
            <a:extLst>
              <a:ext uri="{FF2B5EF4-FFF2-40B4-BE49-F238E27FC236}">
                <a16:creationId xmlns:a16="http://schemas.microsoft.com/office/drawing/2014/main" xmlns="" id="{60C3D816-1B15-4FF1-B907-508A224611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034" y="3896205"/>
            <a:ext cx="7404930" cy="434835"/>
          </a:xfrm>
          <a:prstGeom prst="roundRect">
            <a:avLst>
              <a:gd name="adj" fmla="val 23034"/>
            </a:avLst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7F6E398-3C4C-456C-8C51-6BB6A0316C5F}"/>
              </a:ext>
            </a:extLst>
          </p:cNvPr>
          <p:cNvSpPr/>
          <p:nvPr/>
        </p:nvSpPr>
        <p:spPr>
          <a:xfrm>
            <a:off x="689256" y="3949993"/>
            <a:ext cx="724370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ЗАНЯТОСТЬ СТУДЕНТОВ В ИНТЕРЕСАХ ВУЗА</a:t>
            </a:r>
            <a:endParaRPr lang="ru-RU" sz="16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гало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87" y="4444680"/>
            <a:ext cx="401154" cy="39942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B737F44-9920-4FBD-9551-E34D4D6545A3}"/>
              </a:ext>
            </a:extLst>
          </p:cNvPr>
          <p:cNvSpPr/>
          <p:nvPr/>
        </p:nvSpPr>
        <p:spPr>
          <a:xfrm>
            <a:off x="1247770" y="4411055"/>
            <a:ext cx="632143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ыполнение работ, не связанных непосредственно с выполнением государственного задания на оказание государственных услуг (выполнение работ)</a:t>
            </a:r>
            <a:r>
              <a:rPr lang="ru-RU" sz="1200" dirty="0" smtClean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2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1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полосатый гол 2 сл.png">
            <a:extLst>
              <a:ext uri="{FF2B5EF4-FFF2-40B4-BE49-F238E27FC236}">
                <a16:creationId xmlns:a16="http://schemas.microsoft.com/office/drawing/2014/main" xmlns="" id="{DB136EA4-A4AE-4DAE-8336-E5CF9B4657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014" y="1974680"/>
            <a:ext cx="6598774" cy="6607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D9DF3B-279D-4A14-B0CC-5A6B1189B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53" t="23710" r="9912" b="25428"/>
          <a:stretch/>
        </p:blipFill>
        <p:spPr>
          <a:xfrm rot="10800000">
            <a:off x="7471696" y="367355"/>
            <a:ext cx="5188688" cy="47895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7136" y="17584"/>
            <a:ext cx="7747948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42A7E"/>
                </a:solidFill>
              </a:rPr>
              <a:t>ЦЕЛЕВАЯ АУДИТОРИЯ И НАПРАВЛЕНИЯ РАСХОДОВ</a:t>
            </a:r>
            <a:endParaRPr lang="ru-RU" sz="1800" b="1" dirty="0">
              <a:solidFill>
                <a:srgbClr val="042A7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6" descr="Emblem of the Ministry of science and higher education of the Russian Federation (25.02.2009 - present).png">
            <a:extLst>
              <a:ext uri="{FF2B5EF4-FFF2-40B4-BE49-F238E27FC236}">
                <a16:creationId xmlns:a16="http://schemas.microsoft.com/office/drawing/2014/main" xmlns="" id="{6CC42E6E-D619-4289-A6DC-2D328CC4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99" y="93813"/>
            <a:ext cx="501598" cy="5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040C91A-57C2-4977-9663-0D6166F4B463}"/>
              </a:ext>
            </a:extLst>
          </p:cNvPr>
          <p:cNvSpPr txBox="1"/>
          <p:nvPr/>
        </p:nvSpPr>
        <p:spPr>
          <a:xfrm>
            <a:off x="1099428" y="-4303599"/>
            <a:ext cx="3035888" cy="937958"/>
          </a:xfrm>
          <a:prstGeom prst="roundRect">
            <a:avLst/>
          </a:prstGeom>
          <a:solidFill>
            <a:srgbClr val="4493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Расширение прав регионов 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r>
              <a:rPr lang="ru-RU" dirty="0">
                <a:solidFill>
                  <a:schemeClr val="bg1"/>
                </a:solidFill>
                <a:latin typeface="+mj-lt"/>
              </a:rPr>
              <a:t>в сфере науки и образования</a:t>
            </a:r>
            <a:endParaRPr lang="en-Z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-3026834" y="-3326259"/>
            <a:ext cx="731226" cy="731226"/>
          </a:xfrm>
          <a:prstGeom prst="mathPlus">
            <a:avLst/>
          </a:prstGeom>
          <a:solidFill>
            <a:srgbClr val="92D050"/>
          </a:solidFill>
        </p:spPr>
        <p:txBody>
          <a:bodyPr wrap="non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428" y="-4717823"/>
            <a:ext cx="286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493A9"/>
                </a:solidFill>
              </a:rPr>
              <a:t>НОВЫЕ НАПРАВЛЕНИЯ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814461" y="-2650267"/>
            <a:ext cx="320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ОБРАЗОВАНИЕ ЗАВТРА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60C1573-8162-49A4-9688-95732FB160B3}"/>
              </a:ext>
            </a:extLst>
          </p:cNvPr>
          <p:cNvSpPr/>
          <p:nvPr/>
        </p:nvSpPr>
        <p:spPr>
          <a:xfrm>
            <a:off x="1204512" y="3071378"/>
            <a:ext cx="686664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заработная плата и начисления на выплаты по оплате труда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083177-2498-48D5-B16D-7EE9C27DBDBD}"/>
              </a:ext>
            </a:extLst>
          </p:cNvPr>
          <p:cNvSpPr/>
          <p:nvPr/>
        </p:nvSpPr>
        <p:spPr>
          <a:xfrm>
            <a:off x="1152364" y="960960"/>
            <a:ext cx="5615932" cy="69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 НАСЕЛЕНИЯ</a:t>
            </a:r>
            <a:endParaRPr lang="en-US" sz="1600" b="1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студенты очной формы обучения вузов субъектов РФ</a:t>
            </a:r>
            <a:endParaRPr lang="en-US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sz="14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(не ограничиваясь студентами вуза-инициатора программы)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490D56-EF95-4520-B229-3FAE1302C161}"/>
              </a:ext>
            </a:extLst>
          </p:cNvPr>
          <p:cNvSpPr/>
          <p:nvPr/>
        </p:nvSpPr>
        <p:spPr>
          <a:xfrm>
            <a:off x="1151889" y="1974680"/>
            <a:ext cx="6874512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РАСХОДОВ, НА КОТОРЫЕ НАПРАВЛЯЮТСЯ СРЕДСТВА СУБСИДИИ НА РЕАЛИЗАЦИЮ ПРОГРАММ</a:t>
            </a:r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9B1633-65AF-486D-908E-6A46534F2212}"/>
              </a:ext>
            </a:extLst>
          </p:cNvPr>
          <p:cNvSpPr/>
          <p:nvPr/>
        </p:nvSpPr>
        <p:spPr>
          <a:xfrm>
            <a:off x="1204512" y="3588735"/>
            <a:ext cx="4572000" cy="2812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выплаты по договорам гражданско-правового характера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11F785-AC3A-4ED8-AF4A-AF947C26FC1E}"/>
              </a:ext>
            </a:extLst>
          </p:cNvPr>
          <p:cNvSpPr/>
          <p:nvPr/>
        </p:nvSpPr>
        <p:spPr>
          <a:xfrm>
            <a:off x="1204512" y="4030238"/>
            <a:ext cx="641327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Указанные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расходы могут быть произведены только в отношении лиц, являющихся студентами очной формы обучения в вузах субъекта РФ, в том числе не являющихся студентами вуза-получателя субсидии</a:t>
            </a:r>
          </a:p>
        </p:txBody>
      </p:sp>
      <p:sp>
        <p:nvSpPr>
          <p:cNvPr id="55" name="Стрелка вправо 59">
            <a:extLst>
              <a:ext uri="{FF2B5EF4-FFF2-40B4-BE49-F238E27FC236}">
                <a16:creationId xmlns:a16="http://schemas.microsoft.com/office/drawing/2014/main" xmlns="" id="{D2AD87E8-C793-45AF-85A2-8E954D431AC1}"/>
              </a:ext>
            </a:extLst>
          </p:cNvPr>
          <p:cNvSpPr/>
          <p:nvPr/>
        </p:nvSpPr>
        <p:spPr>
          <a:xfrm rot="5400000">
            <a:off x="4049634" y="-316009"/>
            <a:ext cx="471857" cy="637227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B2C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F02B473-74CE-4351-8103-F088C6046C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2" y="960960"/>
            <a:ext cx="660777" cy="66077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E2D42CCE-CD71-4A76-A0C3-08920BC567A2}"/>
              </a:ext>
            </a:extLst>
          </p:cNvPr>
          <p:cNvGrpSpPr/>
          <p:nvPr/>
        </p:nvGrpSpPr>
        <p:grpSpPr>
          <a:xfrm rot="20734705">
            <a:off x="997907" y="3092526"/>
            <a:ext cx="253108" cy="281231"/>
            <a:chOff x="6131551" y="2875777"/>
            <a:chExt cx="1687548" cy="1875054"/>
          </a:xfrm>
        </p:grpSpPr>
        <p:sp>
          <p:nvSpPr>
            <p:cNvPr id="61" name="Шестиугольник 60">
              <a:extLst>
                <a:ext uri="{FF2B5EF4-FFF2-40B4-BE49-F238E27FC236}">
                  <a16:creationId xmlns:a16="http://schemas.microsoft.com/office/drawing/2014/main" xmlns="" id="{A637644D-DFF2-4777-BE65-59802B376CDB}"/>
                </a:ext>
              </a:extLst>
            </p:cNvPr>
            <p:cNvSpPr/>
            <p:nvPr/>
          </p:nvSpPr>
          <p:spPr>
            <a:xfrm>
              <a:off x="6194385" y="3115518"/>
              <a:ext cx="1504709" cy="1354238"/>
            </a:xfrm>
            <a:prstGeom prst="hexagon">
              <a:avLst/>
            </a:prstGeom>
            <a:solidFill>
              <a:srgbClr val="61789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ru-RU" sz="24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F58F6474-19AF-497E-825C-512B5EA7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0">
              <a:off x="6131551" y="2875777"/>
              <a:ext cx="1687548" cy="1875054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xmlns="" id="{44FED625-1DB2-4140-8C71-10FF08437E63}"/>
              </a:ext>
            </a:extLst>
          </p:cNvPr>
          <p:cNvGrpSpPr/>
          <p:nvPr/>
        </p:nvGrpSpPr>
        <p:grpSpPr>
          <a:xfrm rot="20697048" flipH="1">
            <a:off x="980156" y="3603745"/>
            <a:ext cx="252245" cy="280273"/>
            <a:chOff x="960870" y="2875776"/>
            <a:chExt cx="1687548" cy="1875054"/>
          </a:xfrm>
        </p:grpSpPr>
        <p:sp>
          <p:nvSpPr>
            <p:cNvPr id="82" name="Шестиугольник 81">
              <a:extLst>
                <a:ext uri="{FF2B5EF4-FFF2-40B4-BE49-F238E27FC236}">
                  <a16:creationId xmlns:a16="http://schemas.microsoft.com/office/drawing/2014/main" xmlns="" id="{A204705D-2AAE-4453-98B7-DFBDE6C5CAB8}"/>
                </a:ext>
              </a:extLst>
            </p:cNvPr>
            <p:cNvSpPr/>
            <p:nvPr/>
          </p:nvSpPr>
          <p:spPr>
            <a:xfrm>
              <a:off x="1066800" y="3133806"/>
              <a:ext cx="1504709" cy="1354238"/>
            </a:xfrm>
            <a:prstGeom prst="hexagon">
              <a:avLst/>
            </a:prstGeom>
            <a:solidFill>
              <a:srgbClr val="BFB4C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endParaRPr lang="ru-RU" sz="2400" b="1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DD331627-40A1-4DEF-B55C-F7B95AB9F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0">
              <a:off x="960870" y="2875776"/>
              <a:ext cx="1687548" cy="187505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02701" y="4030238"/>
            <a:ext cx="60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3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полосатый гол 2 сл.png">
            <a:extLst>
              <a:ext uri="{FF2B5EF4-FFF2-40B4-BE49-F238E27FC236}">
                <a16:creationId xmlns:a16="http://schemas.microsoft.com/office/drawing/2014/main" xmlns="" id="{88CD0B63-E6EA-4A1A-9CA6-F884F4E2C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168" y="2058297"/>
            <a:ext cx="3775089" cy="614327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FD9DF3B-279D-4A14-B0CC-5A6B1189BB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53" t="23710" r="9912" b="25428"/>
          <a:stretch/>
        </p:blipFill>
        <p:spPr>
          <a:xfrm rot="10800000">
            <a:off x="7471696" y="367355"/>
            <a:ext cx="5188688" cy="47895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7136" y="17584"/>
            <a:ext cx="7747948" cy="69954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042A7E"/>
                </a:solidFill>
              </a:rPr>
              <a:t>ОСНОВНЫЕ ПРИНЦИПЫ ФИНАНСИРОВАНИЯ</a:t>
            </a:r>
            <a:endParaRPr lang="ru-RU" sz="1800" dirty="0">
              <a:solidFill>
                <a:srgbClr val="042A7E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9016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6" descr="Emblem of the Ministry of science and higher education of the Russian Federation (25.02.2009 - present).png">
            <a:extLst>
              <a:ext uri="{FF2B5EF4-FFF2-40B4-BE49-F238E27FC236}">
                <a16:creationId xmlns:a16="http://schemas.microsoft.com/office/drawing/2014/main" xmlns="" id="{6CC42E6E-D619-4289-A6DC-2D328CC4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99" y="93813"/>
            <a:ext cx="501598" cy="5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040C91A-57C2-4977-9663-0D6166F4B463}"/>
              </a:ext>
            </a:extLst>
          </p:cNvPr>
          <p:cNvSpPr txBox="1"/>
          <p:nvPr/>
        </p:nvSpPr>
        <p:spPr>
          <a:xfrm>
            <a:off x="1099428" y="-4303599"/>
            <a:ext cx="3035888" cy="937958"/>
          </a:xfrm>
          <a:prstGeom prst="roundRect">
            <a:avLst/>
          </a:prstGeom>
          <a:solidFill>
            <a:srgbClr val="4493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0" rIns="36000" bIns="0" rtlCol="0" anchor="ctr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+mj-lt"/>
              </a:rPr>
              <a:t>Расширение прав регионов </a:t>
            </a:r>
            <a:br>
              <a:rPr lang="ru-RU" dirty="0">
                <a:solidFill>
                  <a:schemeClr val="bg1"/>
                </a:solidFill>
                <a:latin typeface="+mj-lt"/>
              </a:rPr>
            </a:br>
            <a:r>
              <a:rPr lang="ru-RU" dirty="0">
                <a:solidFill>
                  <a:schemeClr val="bg1"/>
                </a:solidFill>
                <a:latin typeface="+mj-lt"/>
              </a:rPr>
              <a:t>в сфере науки и образования</a:t>
            </a:r>
            <a:endParaRPr lang="en-ZA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-3026834" y="-3326259"/>
            <a:ext cx="731226" cy="731226"/>
          </a:xfrm>
          <a:prstGeom prst="mathPlus">
            <a:avLst/>
          </a:prstGeom>
          <a:solidFill>
            <a:srgbClr val="92D050"/>
          </a:solidFill>
        </p:spPr>
        <p:txBody>
          <a:bodyPr wrap="none" rtlCol="0" anchor="ctr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3428" y="-4717823"/>
            <a:ext cx="286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493A9"/>
                </a:solidFill>
              </a:rPr>
              <a:t>НОВЫЕ НАПРАВЛЕНИЯ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083177-2498-48D5-B16D-7EE9C27DBDBD}"/>
              </a:ext>
            </a:extLst>
          </p:cNvPr>
          <p:cNvSpPr/>
          <p:nvPr/>
        </p:nvSpPr>
        <p:spPr>
          <a:xfrm>
            <a:off x="1203165" y="988875"/>
            <a:ext cx="6785136" cy="71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НА ВЫПЛАТЫ СТУДЕНТАМ ЗА СЧЕТ СРЕДСТВ СУБСИДИИ: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не более 1 прожиточного минимума в субъекте в месяц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2490D56-EF95-4520-B229-3FAE1302C161}"/>
              </a:ext>
            </a:extLst>
          </p:cNvPr>
          <p:cNvSpPr/>
          <p:nvPr/>
        </p:nvSpPr>
        <p:spPr>
          <a:xfrm>
            <a:off x="539750" y="2054735"/>
            <a:ext cx="377509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ОСНОВАНИЯ И ПРИНЦИПЫ ФИНАНСИРОВАНИЯ: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7FC1BD-D443-415C-BB07-C4488D5F18D8}"/>
              </a:ext>
            </a:extLst>
          </p:cNvPr>
          <p:cNvSpPr/>
          <p:nvPr/>
        </p:nvSpPr>
        <p:spPr>
          <a:xfrm>
            <a:off x="493552" y="2802830"/>
            <a:ext cx="4008598" cy="203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программа содействия занятости студентов с основными направления работы и целевыми показателями количества занятых студентов по направлениям;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общий объем финансирования – не более 5% от объема ГЗ вуза;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продолжительность программы – до августа 2020 года (включительно);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расчет объема финансирования – исходя из количества студентов, занятость которых запланирована в рамках реализации программы (но не боле 1 прожиточного минимума в субъекте в месяц на 1 студента).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1A545D5-1A83-42B4-B293-72DB5668EF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2" y="1070693"/>
            <a:ext cx="742950" cy="741886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E60580E-1E2E-4688-A9BA-B70564228DA8}"/>
              </a:ext>
            </a:extLst>
          </p:cNvPr>
          <p:cNvSpPr/>
          <p:nvPr/>
        </p:nvSpPr>
        <p:spPr>
          <a:xfrm>
            <a:off x="4803257" y="2783780"/>
            <a:ext cx="3549650" cy="52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ПРИНЦИП ОТБОРА И ОСНОВАНИЯ ДЛЯ ФОРМИРОВАНИЯ: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инициатив вузов</a:t>
            </a:r>
            <a:endParaRPr lang="ru-RU" sz="1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" name="Рисунок 65" descr="полосатый гол 2 сл.png">
            <a:extLst>
              <a:ext uri="{FF2B5EF4-FFF2-40B4-BE49-F238E27FC236}">
                <a16:creationId xmlns:a16="http://schemas.microsoft.com/office/drawing/2014/main" xmlns="" id="{4541E869-61F5-4B92-AE02-1110F84D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79142" y="2072348"/>
            <a:ext cx="3549650" cy="614327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9C70F77-5B8E-4A69-B471-69CE1E2E38C5}"/>
              </a:ext>
            </a:extLst>
          </p:cNvPr>
          <p:cNvSpPr/>
          <p:nvPr/>
        </p:nvSpPr>
        <p:spPr>
          <a:xfrm>
            <a:off x="4830749" y="2066360"/>
            <a:ext cx="3227401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– СУБСИДИЯ НА ИНЫЕ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145203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55B32C-C4D0-4DB7-987C-1DB3C213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53" t="23710" r="9912" b="25428"/>
          <a:stretch/>
        </p:blipFill>
        <p:spPr>
          <a:xfrm>
            <a:off x="0" y="700022"/>
            <a:ext cx="4680000" cy="432000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3624" y="3555808"/>
            <a:ext cx="270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Emblem of the Ministry of science and higher education of the Russian Federation (25.02.2009 - present).png">
            <a:extLst>
              <a:ext uri="{FF2B5EF4-FFF2-40B4-BE49-F238E27FC236}">
                <a16:creationId xmlns:a16="http://schemas.microsoft.com/office/drawing/2014/main" xmlns="" id="{6CC42E6E-D619-4289-A6DC-2D328CC4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99" y="93813"/>
            <a:ext cx="501598" cy="5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85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2400" b="1" dirty="0" smtClean="0">
            <a:solidFill>
              <a:schemeClr val="bg1"/>
            </a:solidFill>
            <a:latin typeface="Corbe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13041</TotalTime>
  <Words>350</Words>
  <Application>Microsoft Office PowerPoint</Application>
  <PresentationFormat>Произвольный</PresentationFormat>
  <Paragraphs>42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ЕШ</dc:creator>
  <cp:lastModifiedBy>Омельчук Андрей Владимирович</cp:lastModifiedBy>
  <cp:revision>1080</cp:revision>
  <cp:lastPrinted>2020-04-08T13:12:51Z</cp:lastPrinted>
  <dcterms:created xsi:type="dcterms:W3CDTF">2018-06-22T21:19:34Z</dcterms:created>
  <dcterms:modified xsi:type="dcterms:W3CDTF">2020-04-08T13:38:50Z</dcterms:modified>
</cp:coreProperties>
</file>